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3" r:id="rId2"/>
    <p:sldId id="281" r:id="rId3"/>
    <p:sldId id="266" r:id="rId4"/>
    <p:sldId id="258" r:id="rId5"/>
    <p:sldId id="263" r:id="rId6"/>
    <p:sldId id="259" r:id="rId7"/>
    <p:sldId id="285" r:id="rId8"/>
    <p:sldId id="278" r:id="rId9"/>
    <p:sldId id="283" r:id="rId10"/>
    <p:sldId id="284" r:id="rId11"/>
    <p:sldId id="288" r:id="rId12"/>
    <p:sldId id="28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5E4611-E071-2377-2A82-56494972D651}" name="Benjamin Crockett" initials="BC" userId="20e5bf69b0b4cd3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>
      <p:cViewPr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1043A-0643-43F4-B616-EC15AD191D39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7A2C8-5475-4058-A3A4-94DEFD5B8A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22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A2C8-5475-4058-A3A4-94DEFD5B8AE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42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702AC-2886-3376-A8A7-447BACDAC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206F7-D09D-7B9E-013D-4F1610F8E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80BDF-6547-4626-7FE3-C9C058EED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4EC42-2D7E-C894-6B38-A0F833611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A2C8-5475-4058-A3A4-94DEFD5B8AE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52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A2C8-5475-4058-A3A4-94DEFD5B8AE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629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96292-8DDA-0FEE-74FB-B3D1B8CBE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37FC5-66CD-B1CD-77D0-FBDFFDF7A8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914EE-6142-E5D5-18AA-3DF803330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4C216-A175-B5BD-EEB0-05D5766E4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A2C8-5475-4058-A3A4-94DEFD5B8AE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37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0E8C2-B775-E7AE-A542-B5A96E6A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20F9D1-3D5C-500E-F7F0-C72803898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EFD34-CE5A-721E-08F1-AAF460E3B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325B5-B40D-A8C0-AA58-7EC8C0080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A2C8-5475-4058-A3A4-94DEFD5B8AE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16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1150-5301-65C8-1503-E9CBCDF11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FAD97-A985-5827-ACD2-D1F8445A4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4B3F7-8F58-1FEF-994A-74BB44D94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E6DE6-CA7C-4AE3-A9FD-DDD699315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A2C8-5475-4058-A3A4-94DEFD5B8AE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64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B216-42D1-6479-75DF-3846E3393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92C67-B1FC-9D43-F3B6-B45E9C1FB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5982C-BA98-3719-5895-18C50F46C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E3D4C-50C3-C003-0B72-C41AFD1F8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A2C8-5475-4058-A3A4-94DEFD5B8AE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84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D9998-096E-412C-57E4-500FFCF57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B347B-C319-4235-EDFC-00BCD176F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F64FC-8334-38B6-FEAB-FEED5F041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E8F90-0BB4-BC48-BFB2-174800F8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7A2C8-5475-4058-A3A4-94DEFD5B8AE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2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1814-D9C6-1A51-0ABC-006136FCB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0DBB0-3E0F-08A7-C137-6BAB206EF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7A1F6-8FFA-B59B-6FF4-ED5AB11A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9482-A60B-DDE6-7555-8BEF07A6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3DEC0-9169-5AB9-7CA7-9C8E8E9F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8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CA65-B083-8B94-6050-C3CA57B4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232A3-9354-3533-2BD8-EE8ED502B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3EA7C-BA78-DB2F-9F10-B69825F7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EDF7D-56F0-B4A6-5E3B-88E8CFB5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235AF-CCF7-2D5C-38DE-CE9D8FFE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5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CFC19C-9A63-A2F3-5FCB-3995D16AA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D2FDA-97E7-C3DA-AFE5-D39B2DC1A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12B86-F0B1-736B-D16C-D3136CA3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5B22F-D50D-024E-5333-F7950EDF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449B9-660F-E2AD-5AC1-AF081F1D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4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A5B9-0B2A-8EB3-620C-77E247A1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8E91-C947-2BA4-8B1F-24532BEB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09D9F-337D-EAF7-4D7A-3678C6E0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E03F7-0EF1-0C5C-0D3C-B904E4208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5CEF6-44D6-4188-C003-515AE5F0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5D6A-8A17-2A15-E742-BF7EB375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C8C73-45F2-0D22-7630-DD68308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5C19B-B64D-3A77-5A83-4F21C5E82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69FE8-EB16-201A-86B5-FAF92DD4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A97AC-BFFC-40A2-18E0-799356F3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6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9DDA-12B3-9047-069B-1763F30A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6DD97-3391-9F82-7C7C-888311DDC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37B4D-D67A-2F09-7116-BCE8CE623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625FA-F1F5-C264-7691-3C6E1FB36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5B847-8F5B-D43F-F647-3D4CC5DA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B84E1-C291-FC50-666C-D794481B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41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CA9C-BBA6-0F7D-D035-99DEF9E2E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8BDC7-A0AF-725A-8F55-279E306BA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C8B2A-E3A0-81C5-06DA-40A2D2EEB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435C5B-577C-82A9-987E-CE1070B3C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10779-548F-DE94-EC65-C3F1B0F65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A9082-C807-75E5-90BA-38CD5177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15ADF-FA46-50BF-FD67-0666FD94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544DA3-0AB1-8BA5-C459-1C55C823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4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E1EA-481D-CBC9-5ED4-E0899365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61393-71CE-2A72-0AB1-4182C99C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73225-4820-E8EE-D487-91B3B76FB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7C97B-70AE-A48D-0C2C-A5C34835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60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7CA71-D778-C523-81EA-EA4817BD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A7D5D-F5EF-8380-1A8C-AF1AA31D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858AA-8EEA-EA11-3203-F0199E93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35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B2C8-A291-09EF-B9EC-9FC82532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76B0C-CCFC-A87B-BF7C-33B117BC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B3F70-D789-7758-E893-BB322B800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154F3-0B66-0A52-7AA3-A3BA94F4D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0B25C-439E-4C2F-7890-08C8C6AF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4359A-C6B3-13FF-5E42-BB89621B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8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EB6-537A-8A2F-7823-BA476986B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75EC8-A07C-57ED-E152-1975E8714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836BA-2075-127A-F9A8-7ECD83081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ED94D-CF57-570D-E131-045A8A65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D09CC-F405-155B-0B50-DFFF74C1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27F88-CFB6-E346-9AF6-C893D36C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575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5D958-CD09-8928-B094-9BE61ED1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5371C-8492-8B56-AA50-9C84062A0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163E3-97A0-67E2-C943-FDC5EF630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9AA66-7345-44B1-BD82-D1B5212AD988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1FCF3-4C8C-5755-75B8-2B7AA6F04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72B77-62B9-7213-AE45-82F2DFFB3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B8A55-B37C-4BD9-9563-5925C43C6A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3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dafruit-feather/feather-specific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adafruit.com/introducing-adafruit-stemma-qt/technical-specs" TargetMode="External"/><Relationship Id="rId5" Type="http://schemas.openxmlformats.org/officeDocument/2006/relationships/hyperlink" Target="https://www.sparkfun.com/qwiic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Content Placeholder 10" descr="A green circuit board with white and yellow dots&#10;&#10;AI-generated content may be incorrect.">
            <a:extLst>
              <a:ext uri="{FF2B5EF4-FFF2-40B4-BE49-F238E27FC236}">
                <a16:creationId xmlns:a16="http://schemas.microsoft.com/office/drawing/2014/main" id="{82817BC8-E4B9-2105-ED07-69DFB5740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9" t="7894" r="7934" b="11122"/>
          <a:stretch/>
        </p:blipFill>
        <p:spPr>
          <a:xfrm>
            <a:off x="1193799" y="0"/>
            <a:ext cx="10019085" cy="52815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B0D11-2F67-A3AF-64D2-BEDB1C3AA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Feather Weather Wing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5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73652-EC36-3D6C-0E4F-6A500FA3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4C35D-2C92-F648-03CB-4E96F913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Grafana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7558C-A100-0AC9-0723-B621BA6F3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2951" y="4216344"/>
            <a:ext cx="2895600" cy="12896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DF6F1-6D47-D338-22DB-00A4DE9DFB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1" r="9964" b="-2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444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87DCD-A476-D43B-6194-341B555EF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CDEDB8-0E9A-8D2B-D6CE-845683ED3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4" r="18879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ABC19-82D8-57DC-6766-83AE22EC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Grafana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F3CEB-8FC1-B650-7C9C-E9A0C4010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HUGE Hailstorm on April 27, 2023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798285B-4868-C3BC-BE03-2A62977A9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2" b="9700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544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AF5054-B686-551C-57B9-7593E086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chip with white text&#10;&#10;AI-generated content may be incorrect.">
            <a:extLst>
              <a:ext uri="{FF2B5EF4-FFF2-40B4-BE49-F238E27FC236}">
                <a16:creationId xmlns:a16="http://schemas.microsoft.com/office/drawing/2014/main" id="{1B87E2DB-9D29-9593-6898-147BB3161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" b="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5EDBE-D193-3754-F4D5-83CDD40F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  <a:t>THE END</a:t>
            </a:r>
            <a:b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  <a:t>Ben Crockett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30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80D209-EA8D-305B-8F11-EED14369D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92158-1700-8691-B231-67C88075F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502021"/>
            <a:ext cx="6173262" cy="1655483"/>
          </a:xfrm>
        </p:spPr>
        <p:txBody>
          <a:bodyPr anchor="b">
            <a:normAutofit/>
          </a:bodyPr>
          <a:lstStyle/>
          <a:p>
            <a:r>
              <a:rPr lang="en-US" sz="4000" dirty="0"/>
              <a:t>Feather Weather Wing: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B590A-39F8-0C61-C79D-074CED096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408518"/>
            <a:ext cx="6636003" cy="35350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It is a 0.9-inch x 2.0-inch circuit board that combines four environmental sensors in the Feather Wing form factor.</a:t>
            </a:r>
          </a:p>
          <a:p>
            <a:pPr lvl="1"/>
            <a:r>
              <a:rPr lang="en-US" sz="2000" dirty="0"/>
              <a:t>Sensirion SHT45 – Humidity &amp; Temperature</a:t>
            </a:r>
          </a:p>
          <a:p>
            <a:pPr lvl="1"/>
            <a:r>
              <a:rPr lang="en-US" sz="2000" dirty="0"/>
              <a:t>Sensirion SCD41 – CO2, Temperature, &amp; Humidity</a:t>
            </a:r>
          </a:p>
          <a:p>
            <a:pPr lvl="2"/>
            <a:r>
              <a:rPr lang="en-US" sz="1600" dirty="0"/>
              <a:t>Benefits from an atmospheric air pressure input.</a:t>
            </a:r>
          </a:p>
          <a:p>
            <a:pPr lvl="1"/>
            <a:r>
              <a:rPr lang="en-US" sz="2000" dirty="0"/>
              <a:t>Sensirion SGP40 – Indoor Air Quality </a:t>
            </a:r>
          </a:p>
          <a:p>
            <a:pPr lvl="2"/>
            <a:r>
              <a:rPr lang="en-US" sz="1600" dirty="0"/>
              <a:t>Benefits from a humidity input.</a:t>
            </a:r>
          </a:p>
          <a:p>
            <a:pPr lvl="1"/>
            <a:r>
              <a:rPr lang="en-US" sz="2000" dirty="0"/>
              <a:t>Bosch BMP390 – Atmospheric Air Pressure</a:t>
            </a:r>
          </a:p>
          <a:p>
            <a:r>
              <a:rPr lang="en-US" sz="2000" dirty="0"/>
              <a:t>4 Layer PCB</a:t>
            </a:r>
          </a:p>
          <a:p>
            <a:r>
              <a:rPr lang="en-US" sz="2000" dirty="0"/>
              <a:t>Designed using KiCad 9.0</a:t>
            </a:r>
          </a:p>
          <a:p>
            <a:r>
              <a:rPr lang="en-US" sz="2000" dirty="0"/>
              <a:t>PCB fabricated by OSHPARK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64840C-CE82-C514-6FE8-A42C971FA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" r="8339" b="-2"/>
          <a:stretch/>
        </p:blipFill>
        <p:spPr>
          <a:xfrm rot="5400000">
            <a:off x="6944334" y="1158450"/>
            <a:ext cx="6418631" cy="40767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9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B2793-A227-10E1-215B-51058E50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47547-050D-44A9-E5FC-345C53A8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Feather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65BE-8170-FCA4-7822-254A291E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267523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classic size is 0.9-inch X 2.0-inch with a 0.1-inch hole in each corner.</a:t>
            </a:r>
          </a:p>
          <a:p>
            <a:r>
              <a:rPr lang="en-US" sz="2000" dirty="0"/>
              <a:t>Created by Adafruit.</a:t>
            </a:r>
          </a:p>
          <a:p>
            <a:r>
              <a:rPr lang="en-US" sz="2000" dirty="0"/>
              <a:t>Can be wider or longer.</a:t>
            </a:r>
          </a:p>
          <a:p>
            <a:r>
              <a:rPr lang="en-US" sz="2000" dirty="0"/>
              <a:t>Feather Mainboards have a microcontroller.</a:t>
            </a:r>
          </a:p>
          <a:p>
            <a:r>
              <a:rPr lang="en-US" sz="2000" dirty="0"/>
              <a:t>Accessory boards are called Feather Wings.</a:t>
            </a:r>
          </a:p>
          <a:p>
            <a:r>
              <a:rPr lang="en-US" sz="2000" dirty="0"/>
              <a:t>Boards stack using a 1x16 header and a 1x12 header.</a:t>
            </a:r>
          </a:p>
          <a:p>
            <a:r>
              <a:rPr lang="en-US" sz="2000" dirty="0">
                <a:hlinkClick r:id="rId3"/>
              </a:rPr>
              <a:t>Link: Feather Specification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E7DC1-6C56-8604-60B3-414819EC4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4" r="12261" b="-5"/>
          <a:stretch/>
        </p:blipFill>
        <p:spPr>
          <a:xfrm rot="5400000">
            <a:off x="6068687" y="734688"/>
            <a:ext cx="6858000" cy="53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4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E2057-1116-6368-69B4-5027A7D3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264" y="556994"/>
            <a:ext cx="4753535" cy="1672499"/>
          </a:xfrm>
        </p:spPr>
        <p:txBody>
          <a:bodyPr>
            <a:normAutofit/>
          </a:bodyPr>
          <a:lstStyle/>
          <a:p>
            <a:r>
              <a:rPr lang="en-US" sz="4000" dirty="0"/>
              <a:t>STEMMA QT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A1E15-8482-1918-5941-B3FE94FA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1960"/>
          <a:stretch/>
        </p:blipFill>
        <p:spPr>
          <a:xfrm>
            <a:off x="-4642" y="10"/>
            <a:ext cx="3006061" cy="3339639"/>
          </a:xfrm>
          <a:prstGeom prst="rect">
            <a:avLst/>
          </a:prstGeom>
        </p:spPr>
      </p:pic>
      <p:pic>
        <p:nvPicPr>
          <p:cNvPr id="1026" name="Picture 2" descr="Top view of JST SH 4-pin to Premium Male Headers Cable next to US quarter for scale. ">
            <a:extLst>
              <a:ext uri="{FF2B5EF4-FFF2-40B4-BE49-F238E27FC236}">
                <a16:creationId xmlns:a16="http://schemas.microsoft.com/office/drawing/2014/main" id="{3468EECE-EF3C-6B90-FA52-BFEB2A150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r="4617"/>
          <a:stretch/>
        </p:blipFill>
        <p:spPr bwMode="auto">
          <a:xfrm>
            <a:off x="3198068" y="10"/>
            <a:ext cx="2991088" cy="333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EEFDD4-3CE0-C431-C884-5037C8D4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2" r="1" b="15082"/>
          <a:stretch/>
        </p:blipFill>
        <p:spPr bwMode="auto">
          <a:xfrm>
            <a:off x="-2" y="3518351"/>
            <a:ext cx="6189158" cy="33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52ABC-41B5-C863-5650-F53480E57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265" y="2413645"/>
            <a:ext cx="4753534" cy="3694734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4-Pin 1.0mm pitch JST SH Connector: SM04B-SRSS-TB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Black for </a:t>
            </a:r>
            <a:r>
              <a:rPr lang="en-US" sz="2000" b="1" dirty="0"/>
              <a:t>GND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Red for </a:t>
            </a:r>
            <a:r>
              <a:rPr lang="en-US" sz="2000" b="1" dirty="0"/>
              <a:t>VCC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Blue for </a:t>
            </a:r>
            <a:r>
              <a:rPr lang="en-US" sz="2000" b="1" dirty="0"/>
              <a:t>SDA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Yellow for </a:t>
            </a:r>
            <a:r>
              <a:rPr lang="en-US" sz="2000" b="1" dirty="0"/>
              <a:t>SCL</a:t>
            </a:r>
          </a:p>
          <a:p>
            <a:r>
              <a:rPr lang="en-US" sz="2000" dirty="0"/>
              <a:t>VCC is 3V – 5V</a:t>
            </a:r>
          </a:p>
          <a:p>
            <a:r>
              <a:rPr lang="en-US" sz="2000" dirty="0"/>
              <a:t>Level shifting is used to accommodate 5V I2C logic.</a:t>
            </a:r>
          </a:p>
          <a:p>
            <a:r>
              <a:rPr lang="en-US" sz="2000" dirty="0"/>
              <a:t>Created by Adafruit</a:t>
            </a:r>
          </a:p>
          <a:p>
            <a:r>
              <a:rPr lang="en-US" sz="2000" dirty="0"/>
              <a:t>Very similar to the </a:t>
            </a:r>
            <a:r>
              <a:rPr lang="en-US" sz="2000" dirty="0" err="1"/>
              <a:t>Sparkfun</a:t>
            </a:r>
            <a:r>
              <a:rPr lang="en-US" sz="2000" dirty="0"/>
              <a:t> QWIIC system with the addition of level shifting and an LDO.</a:t>
            </a:r>
          </a:p>
          <a:p>
            <a:pPr lvl="1"/>
            <a:r>
              <a:rPr lang="en-US" sz="1600" dirty="0">
                <a:hlinkClick r:id="rId5"/>
              </a:rPr>
              <a:t>https://www.sparkfun.com/qwiic</a:t>
            </a:r>
            <a:r>
              <a:rPr lang="en-US" sz="1600" dirty="0"/>
              <a:t> </a:t>
            </a:r>
          </a:p>
          <a:p>
            <a:r>
              <a:rPr lang="en-US" sz="2000" dirty="0">
                <a:hlinkClick r:id="rId6"/>
              </a:rPr>
              <a:t>Adafruit STEMMA QT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718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70BEF-D2FE-7616-8470-D5BECC1C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47A0D-2D56-DFED-58A6-B52613FD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5B197-9F0C-03F6-C79A-73B5400BB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428" y="1091258"/>
            <a:ext cx="7225748" cy="4675484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377EDB-E07C-C914-CFE1-587190002B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516538"/>
              </p:ext>
            </p:extLst>
          </p:nvPr>
        </p:nvGraphicFramePr>
        <p:xfrm>
          <a:off x="7658101" y="592660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5" imgW="914502" imgH="771525" progId="Acrobat.Document.DC">
                  <p:embed/>
                </p:oleObj>
              </mc:Choice>
              <mc:Fallback>
                <p:oleObj name="Acrobat Document" showAsIcon="1" r:id="rId5" imgW="914502" imgH="77152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8101" y="592660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689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2" name="Freeform: Shape 208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B3F50-4D76-BB2D-F932-8CE2AF8AD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Bill Of Materials (BOM)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E15856-F07A-9DEC-F4B1-AB2AA6DCC7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2917753"/>
              </p:ext>
            </p:extLst>
          </p:nvPr>
        </p:nvGraphicFramePr>
        <p:xfrm>
          <a:off x="4780813" y="467208"/>
          <a:ext cx="6668981" cy="603823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67251">
                  <a:extLst>
                    <a:ext uri="{9D8B030D-6E8A-4147-A177-3AD203B41FA5}">
                      <a16:colId xmlns:a16="http://schemas.microsoft.com/office/drawing/2014/main" val="561563865"/>
                    </a:ext>
                  </a:extLst>
                </a:gridCol>
                <a:gridCol w="1178776">
                  <a:extLst>
                    <a:ext uri="{9D8B030D-6E8A-4147-A177-3AD203B41FA5}">
                      <a16:colId xmlns:a16="http://schemas.microsoft.com/office/drawing/2014/main" val="1295853561"/>
                    </a:ext>
                  </a:extLst>
                </a:gridCol>
                <a:gridCol w="1442133">
                  <a:extLst>
                    <a:ext uri="{9D8B030D-6E8A-4147-A177-3AD203B41FA5}">
                      <a16:colId xmlns:a16="http://schemas.microsoft.com/office/drawing/2014/main" val="2343235751"/>
                    </a:ext>
                  </a:extLst>
                </a:gridCol>
                <a:gridCol w="1422496">
                  <a:extLst>
                    <a:ext uri="{9D8B030D-6E8A-4147-A177-3AD203B41FA5}">
                      <a16:colId xmlns:a16="http://schemas.microsoft.com/office/drawing/2014/main" val="3013567640"/>
                    </a:ext>
                  </a:extLst>
                </a:gridCol>
                <a:gridCol w="1104851">
                  <a:extLst>
                    <a:ext uri="{9D8B030D-6E8A-4147-A177-3AD203B41FA5}">
                      <a16:colId xmlns:a16="http://schemas.microsoft.com/office/drawing/2014/main" val="1586571537"/>
                    </a:ext>
                  </a:extLst>
                </a:gridCol>
                <a:gridCol w="653217">
                  <a:extLst>
                    <a:ext uri="{9D8B030D-6E8A-4147-A177-3AD203B41FA5}">
                      <a16:colId xmlns:a16="http://schemas.microsoft.com/office/drawing/2014/main" val="605038917"/>
                    </a:ext>
                  </a:extLst>
                </a:gridCol>
                <a:gridCol w="400257">
                  <a:extLst>
                    <a:ext uri="{9D8B030D-6E8A-4147-A177-3AD203B41FA5}">
                      <a16:colId xmlns:a16="http://schemas.microsoft.com/office/drawing/2014/main" val="2065220265"/>
                    </a:ext>
                  </a:extLst>
                </a:gridCol>
              </a:tblGrid>
              <a:tr h="494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Index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Reference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Manufacturer Part Number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Manufacturer Name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Quantity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DNP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5165167"/>
                  </a:ext>
                </a:extLst>
              </a:tr>
              <a:tr h="27278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C1,C2,C5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CAP CER 10UF 10V X7R 0805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C0805C106K8RACTU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KEMET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367993"/>
                  </a:ext>
                </a:extLst>
              </a:tr>
              <a:tr h="27278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C3,C4,C6,C7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CAP CER 0.1UF 10V X7R 0603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C0603C104K8RACTU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KEMET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966811"/>
                  </a:ext>
                </a:extLst>
              </a:tr>
              <a:tr h="27278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C8,C9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CAP CER 1UF 16V X7R 0603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C0603C105K4RACTU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KEMET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240243"/>
                  </a:ext>
                </a:extLst>
              </a:tr>
              <a:tr h="40584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LED GREEN DIFFUSED 0603 SMD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KT EELP41.12-S2U1-25-2X4X-5-R18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ams-OSRAM USA INC.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280796"/>
                  </a:ext>
                </a:extLst>
              </a:tr>
              <a:tr h="40584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J1,J2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CONN HEADER SMD R/A 4POS 1MM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SM04B-SRSS-TB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JST Sales America Inc.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032295"/>
                  </a:ext>
                </a:extLst>
              </a:tr>
              <a:tr h="27278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J3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Conn_01x16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DNP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503421"/>
                  </a:ext>
                </a:extLst>
              </a:tr>
              <a:tr h="27278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J4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Conn_01x12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DNP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20211"/>
                  </a:ext>
                </a:extLst>
              </a:tr>
              <a:tr h="40584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Q1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MOSFET 2N-CH 50V 0.2A SOT363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BSS138DWQ-7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Diodes Incorporated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331132"/>
                  </a:ext>
                </a:extLst>
              </a:tr>
              <a:tr h="40584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R1,R2,R3,R4,R5,R9,R10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RES SMD 10K OHM 1% 1/10W 0603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CRCW060310K0FKEA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Vishay Dale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950109"/>
                  </a:ext>
                </a:extLst>
              </a:tr>
              <a:tr h="40584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R7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RES SMD 4.7 OHM 1% 1/10W 0603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CRCW06034R70FNEA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Vishay Dale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250270"/>
                  </a:ext>
                </a:extLst>
              </a:tr>
              <a:tr h="27278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R8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RES SMD 10K OHM 1% 1/10W 0603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DNP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373116"/>
                  </a:ext>
                </a:extLst>
              </a:tr>
              <a:tr h="40584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U1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IC REG LINEAR 3.3V 600MA SOT-25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AP2112K-3.3TRG1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Diodes Incorporated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4576"/>
                  </a:ext>
                </a:extLst>
              </a:tr>
              <a:tr h="27278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U2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DIGITAL RH/TEMP W/FILTER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SHT45-AD1F-R2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Sensirion AG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020596"/>
                  </a:ext>
                </a:extLst>
              </a:tr>
              <a:tr h="40584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U3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SENSOR AIR QUALITY I2C OUTPUT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SCD41-D-R2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Sensirion AG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119383"/>
                  </a:ext>
                </a:extLst>
              </a:tr>
              <a:tr h="272783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U4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SENSOR 18.13PSIA 10LGA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BMP390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Bosch Sensortec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4473230"/>
                  </a:ext>
                </a:extLst>
              </a:tr>
              <a:tr h="40584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46573" marR="6930" marT="13306" marB="99798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U5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SENSOR AIR QUALITY I2C OUTPUT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SGP40-D-R4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Sensirion AG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6573" marR="6930" marT="13306" marB="9979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9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015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E08FE-4FE9-5D49-FA1A-54ACBAD01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307184A-CC19-CC92-B01E-10C79CDDD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03411-83B9-77AC-8837-AC5D9D4405A4}"/>
              </a:ext>
            </a:extLst>
          </p:cNvPr>
          <p:cNvSpPr/>
          <p:nvPr/>
        </p:nvSpPr>
        <p:spPr>
          <a:xfrm>
            <a:off x="8151091" y="-10142"/>
            <a:ext cx="4037839" cy="68580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B6EAB9-6366-0720-7652-5502235C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D780FB-5C30-7F2B-04C6-16DF06A43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37E10C-A496-10DB-DFE0-AE6821B0E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2AE524D-E8EF-9B8B-5D21-8C9A0115C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5CACA6-1EB4-2A8C-3264-983F3AB1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33E67-6DC5-5570-ACBE-F26E1517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PCB Copper Layers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68A05B7-CB53-3CBA-8C17-DD80D397F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1" y="649480"/>
            <a:ext cx="3805230" cy="5546047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400" dirty="0"/>
              <a:t>Top: Signal /PWR /GND</a:t>
            </a:r>
          </a:p>
          <a:p>
            <a:pPr marL="0" indent="0" algn="r">
              <a:lnSpc>
                <a:spcPct val="100000"/>
              </a:lnSpc>
              <a:buNone/>
            </a:pPr>
            <a:endParaRPr lang="en-US" sz="2400" dirty="0"/>
          </a:p>
          <a:p>
            <a:pPr marL="0" indent="0" algn="r">
              <a:lnSpc>
                <a:spcPct val="100000"/>
              </a:lnSpc>
              <a:buNone/>
            </a:pPr>
            <a:endParaRPr lang="en-US" sz="2400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sz="2400" dirty="0"/>
              <a:t>Inner 1: 3.3V PWR</a:t>
            </a:r>
          </a:p>
          <a:p>
            <a:pPr marL="0" indent="0" algn="r">
              <a:lnSpc>
                <a:spcPct val="100000"/>
              </a:lnSpc>
              <a:buNone/>
            </a:pPr>
            <a:endParaRPr lang="en-US" sz="2400" dirty="0"/>
          </a:p>
          <a:p>
            <a:pPr marL="0" indent="0" algn="r">
              <a:lnSpc>
                <a:spcPct val="100000"/>
              </a:lnSpc>
              <a:buNone/>
            </a:pPr>
            <a:endParaRPr lang="en-US" sz="2400" dirty="0"/>
          </a:p>
          <a:p>
            <a:pPr marL="0" indent="0" algn="r">
              <a:lnSpc>
                <a:spcPct val="100000"/>
              </a:lnSpc>
              <a:buNone/>
            </a:pPr>
            <a:endParaRPr lang="en-US" sz="2400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sz="2400" dirty="0"/>
              <a:t>Inner 2: GND</a:t>
            </a:r>
          </a:p>
          <a:p>
            <a:pPr marL="0" indent="0" algn="r">
              <a:lnSpc>
                <a:spcPct val="100000"/>
              </a:lnSpc>
              <a:buNone/>
            </a:pPr>
            <a:endParaRPr lang="en-US" sz="2400" dirty="0"/>
          </a:p>
          <a:p>
            <a:pPr marL="0" indent="0" algn="r">
              <a:lnSpc>
                <a:spcPct val="100000"/>
              </a:lnSpc>
              <a:buNone/>
            </a:pPr>
            <a:endParaRPr lang="en-US" sz="2400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sz="2400" dirty="0"/>
              <a:t>Bottom: Signal /PWR /GND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37EC38F-7B42-CE80-3EFE-98C93A02B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8523" y="4969741"/>
            <a:ext cx="3971925" cy="16430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340DAD3-9B66-90C0-B4CF-6CFF6DFD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8524" y="10138"/>
            <a:ext cx="3971925" cy="16430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6D7813E-B044-725A-6AE7-9F5356B4E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78524" y="1663339"/>
            <a:ext cx="3971925" cy="164306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962ABD4-EEEA-E554-FB20-57BF30947C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8524" y="3316540"/>
            <a:ext cx="3971925" cy="16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7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77940-E978-71E2-CB6D-6625B1BCE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4D3E7DB6-2365-8D37-CE6C-18DBAE915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655F07E0-DD6D-ABED-42CC-C046E716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3" name="Rectangle 2082">
            <a:extLst>
              <a:ext uri="{FF2B5EF4-FFF2-40B4-BE49-F238E27FC236}">
                <a16:creationId xmlns:a16="http://schemas.microsoft.com/office/drawing/2014/main" id="{C701C415-C974-AAE7-5031-96D9F2334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B35AFC6B-E128-DEA2-7B41-460CF4DA2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4A061-5B66-24CB-8868-BE2F4F97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Stackup</a:t>
            </a:r>
            <a:r>
              <a:rPr lang="en-US" sz="4000" dirty="0">
                <a:solidFill>
                  <a:srgbClr val="FFFFFF"/>
                </a:solidFill>
              </a:rPr>
              <a:t>: Four Layer OSHPARK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65C57C91-B477-CA1A-17EF-74F97FBF84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2210052"/>
            <a:ext cx="11327549" cy="396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70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01793D-8E8B-13CF-21C4-BCC58DADE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23759-FFBA-64C7-E5E4-C9F1C4E8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 Logging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0DA7-A21D-99B0-DC5E-09EF42F6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 dirty="0"/>
              <a:t>Sensor board is connected to the 40-pin expansion header on a Raspberry Pi</a:t>
            </a:r>
          </a:p>
          <a:p>
            <a:r>
              <a:rPr lang="en-US" sz="2000" dirty="0"/>
              <a:t>Data is read every minute and stored in an InfluxDB time series database. </a:t>
            </a:r>
          </a:p>
          <a:p>
            <a:r>
              <a:rPr lang="en-US" sz="2000" dirty="0"/>
              <a:t>The data can be queried and displayed using Grafana.</a:t>
            </a:r>
          </a:p>
          <a:p>
            <a:r>
              <a:rPr lang="en-US" sz="2000" dirty="0"/>
              <a:t>Grafana dashboards are accessible from a web browser on any device on the same network.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0E650D4-F6D5-24D9-39F6-CF533729E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391275" y="790575"/>
            <a:ext cx="55054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98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555</Words>
  <Application>Microsoft Office PowerPoint</Application>
  <PresentationFormat>Widescreen</PresentationFormat>
  <Paragraphs>171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Aptos Narrow</vt:lpstr>
      <vt:lpstr>Arial</vt:lpstr>
      <vt:lpstr>Office Theme</vt:lpstr>
      <vt:lpstr>Acrobat Document</vt:lpstr>
      <vt:lpstr>Feather Weather Wing</vt:lpstr>
      <vt:lpstr>Feather Weather Wing: What is it?</vt:lpstr>
      <vt:lpstr>Feather Specification</vt:lpstr>
      <vt:lpstr>STEMMA QT</vt:lpstr>
      <vt:lpstr>Schematic</vt:lpstr>
      <vt:lpstr>Bill Of Materials (BOM)</vt:lpstr>
      <vt:lpstr>PCB Copper Layers</vt:lpstr>
      <vt:lpstr>Stackup: Four Layer OSHPARK</vt:lpstr>
      <vt:lpstr>Data Logging and Visualization</vt:lpstr>
      <vt:lpstr>Grafana Dashboard</vt:lpstr>
      <vt:lpstr>Grafana Dashboard</vt:lpstr>
      <vt:lpstr>THE END Ben Crockett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Crockett</dc:creator>
  <cp:lastModifiedBy>Benjamin Crockett</cp:lastModifiedBy>
  <cp:revision>39</cp:revision>
  <dcterms:created xsi:type="dcterms:W3CDTF">2025-04-27T22:03:28Z</dcterms:created>
  <dcterms:modified xsi:type="dcterms:W3CDTF">2025-06-06T18:27:46Z</dcterms:modified>
</cp:coreProperties>
</file>